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8" r:id="rId2"/>
    <p:sldId id="256" r:id="rId3"/>
    <p:sldId id="257"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2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62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prstGeom prst="rect">
            <a:avLst/>
          </a:prstGeom>
          <a:noFill/>
          <a:ln w="12700">
            <a:solidFill>
              <a:prstClr val="black"/>
            </a:solidFill>
          </a:ln>
        </p:spPr>
      </p:sp>
      <p:sp>
        <p:nvSpPr>
          <p:cNvPr id="3" name="Notes Placeholder"/>
          <p:cNvSpPr>
            <a:spLocks noGrp="1"/>
          </p:cNvSpPr>
          <p:nvPr>
            <p:ph type="body" idx="1"/>
          </p:nvPr>
        </p:nvSpPr>
        <p:spPr>
          <a:xfrm>
            <a:off x="0" y="0"/>
            <a:ext cx="5486400" cy="3600450"/>
          </a:xfrm>
          <a:prstGeom prst="rect">
            <a:avLst/>
          </a:prstGeom>
        </p:spPr>
        <p:txBody>
          <a:bodyPr/>
          <a:lstStyle/>
          <a:p>
            <a:pPr marL="0" marR="0" lvl="0" indent="0" algn="l" fontAlgn="base">
              <a:lnSpc>
                <a:spcPct val="100000"/>
              </a:lnSpc>
            </a:pPr>
            <a:r>
              <a:rPr lang="en-US" sz="1000" u="none">
                <a:solidFill>
                  <a:srgbClr val="000000">
                    <a:alpha val="100000"/>
                  </a:srgbClr>
                </a:solidFill>
                <a:latin typeface="Calibri"/>
              </a:rPr>
              <a:t>Source: 
Federal Reserve Bank of St. Louis
Release: 
Transitional Euro Country Exchange Rates
Units: 
Italian Lire to One U.S. Dollar, Not Seasonally Adjusted
Frequency: 
          Monthly
Averages of daily figures. Noon buying rates in New York City for cable transfers payable in foreign currencies. Starting January 1999 derived using the official fixed euro conversion rates.
Federal Reserve Bank of St. Louis, 
      Italy / U.S. Foreign Exchange Rate (DISCONTINUED) [EXITUS], 
      retrieved from FRED, 
      Federal Reserve Bank of St. Louis; 
      https://fred.stlouisfed.org/series/EXITUS, 
      March 27, 2019.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prstGeom prst="rect">
            <a:avLst/>
          </a:prstGeom>
          <a:noFill/>
          <a:ln w="12700">
            <a:solidFill>
              <a:prstClr val="black"/>
            </a:solidFill>
          </a:ln>
        </p:spPr>
      </p:sp>
      <p:sp>
        <p:nvSpPr>
          <p:cNvPr id="3" name="Notes Placeholder"/>
          <p:cNvSpPr>
            <a:spLocks noGrp="1"/>
          </p:cNvSpPr>
          <p:nvPr>
            <p:ph type="body" idx="1"/>
          </p:nvPr>
        </p:nvSpPr>
        <p:spPr>
          <a:xfrm>
            <a:off x="0" y="0"/>
            <a:ext cx="5486400" cy="3600450"/>
          </a:xfrm>
          <a:prstGeom prst="rect">
            <a:avLst/>
          </a:prstGeom>
        </p:spPr>
        <p:txBody>
          <a:bodyPr/>
          <a:lstStyle/>
          <a:p>
            <a:pPr marL="0" marR="0" lvl="0" indent="0" algn="l" fontAlgn="base">
              <a:lnSpc>
                <a:spcPct val="100000"/>
              </a:lnSpc>
            </a:pPr>
            <a:r>
              <a:rPr lang="en-US" sz="1000" u="none">
                <a:solidFill>
                  <a:srgbClr val="000000">
                    <a:alpha val="100000"/>
                  </a:srgbClr>
                </a:solidFill>
                <a:latin typeface="Calibri"/>
              </a:rPr>
              <a:t>Source: 
Federal Reserve Bank of St. Louis
Release: 
Transitional Euro Country Exchange Rates
Units: 
Italian Lire to One U.S. Dollar, Not Seasonally Adjusted
Frequency: 
          Monthly
Averages of daily figures. Noon buying rates in New York City for cable transfers payable in foreign currencies. Starting January 1999 derived using the official fixed euro conversion rates.
Federal Reserve Bank of St. Louis, 
      Italy / U.S. Foreign Exchange Rate (DISCONTINUED) [EXITUS], 
      retrieved from FRED, 
      Federal Reserve Bank of St. Louis; 
      https://fred.stlouisfed.org/series/EXITUS, 
      March 27, 2019.
</a:t>
            </a:r>
          </a:p>
        </p:txBody>
      </p:sp>
    </p:spTree>
    <p:extLst>
      <p:ext uri="{BB962C8B-B14F-4D97-AF65-F5344CB8AC3E}">
        <p14:creationId xmlns:p14="http://schemas.microsoft.com/office/powerpoint/2010/main" val="4210731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242701613" r:id="rId1"/>
  </p:sldLayoutIdLst>
  <p:txStyles>
    <p:titleStyle>
      <a:lvl1pPr algn="ctr">
        <a:defRPr sz="4400" kern="1200">
          <a:solidFill>
            <a:schemeClr val="lt1"/>
          </a:solidFill>
        </a:defRPr>
      </a:lvl1pPr>
      <a:extLst/>
    </p:titleStyle>
    <p:bodyStyle>
      <a:lvl1pPr indent="-324900" algn="ctr">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fred.stlouisfed.org/graph/?g=m1a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fred.stlouisfed.org/graph/?g=nqib"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946" y="1124744"/>
            <a:ext cx="8710107" cy="4680520"/>
          </a:xfrm>
          <a:prstGeom prst="rect">
            <a:avLst/>
          </a:prstGeom>
        </p:spPr>
      </p:pic>
    </p:spTree>
    <p:extLst>
      <p:ext uri="{BB962C8B-B14F-4D97-AF65-F5344CB8AC3E}">
        <p14:creationId xmlns:p14="http://schemas.microsoft.com/office/powerpoint/2010/main" val="1221104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81000" y="95250"/>
          <a:ext cx="8667750" cy="6286500"/>
          <a:chOff x="381000" y="95250"/>
          <a:chExt cx="8667750" cy="6286500"/>
        </a:xfrm>
      </p:grpSpPr>
      <p:pic>
        <p:nvPicPr>
          <p:cNvPr id="3" name="FRED Graph Chart" descr="FRED Graph">
            <a:hlinkClick r:id="rId3" tooltip="View this chart in your browser. "/>
          </p:cNvPr>
          <p:cNvPicPr>
            <a:picLocks noChangeAspect="1"/>
          </p:cNvPicPr>
          <p:nvPr/>
        </p:nvPicPr>
        <p:blipFill>
          <a:blip r:embed="rId4"/>
          <a:stretch>
            <a:fillRect/>
          </a:stretch>
        </p:blipFill>
        <p:spPr>
          <a:xfrm>
            <a:off x="476250" y="762000"/>
            <a:ext cx="8191500" cy="5524500"/>
          </a:xfrm>
          <a:prstGeom prst="rect">
            <a:avLst/>
          </a:prstGeom>
        </p:spPr>
      </p:pic>
      <p:sp>
        <p:nvSpPr>
          <p:cNvPr id="2" name="CasellaDiTesto 1"/>
          <p:cNvSpPr txBox="1"/>
          <p:nvPr/>
        </p:nvSpPr>
        <p:spPr>
          <a:xfrm>
            <a:off x="381000" y="95250"/>
            <a:ext cx="7620000" cy="952500"/>
          </a:xfrm>
          <a:prstGeom prst="rect">
            <a:avLst/>
          </a:prstGeom>
        </p:spPr>
        <p:txBody>
          <a:bodyPr lIns="91440" tIns="45720" rIns="91440" bIns="45720" rtlCol="0">
            <a:spAutoFit/>
          </a:bodyPr>
          <a:lstStyle/>
          <a:p>
            <a:pPr marL="0" marR="0" lvl="0" indent="0" algn="ctr" fontAlgn="base">
              <a:lnSpc>
                <a:spcPct val="100000"/>
              </a:lnSpc>
            </a:pPr>
            <a:r>
              <a:rPr lang="en-US" sz="2400" u="none">
                <a:solidFill>
                  <a:srgbClr val="333333">
                    <a:alpha val="20000"/>
                  </a:srgbClr>
                </a:solidFill>
                <a:latin typeface="Calibri"/>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81000" y="95250"/>
          <a:ext cx="8667750" cy="6286500"/>
          <a:chOff x="381000" y="95250"/>
          <a:chExt cx="8667750" cy="6286500"/>
        </a:xfrm>
      </p:grpSpPr>
      <p:pic>
        <p:nvPicPr>
          <p:cNvPr id="3" name="FRED Graph Chart" descr="FRED Graph">
            <a:hlinkClick r:id="rId3" tooltip="View this chart in your browser. "/>
          </p:cNvPr>
          <p:cNvPicPr>
            <a:picLocks noChangeAspect="1"/>
          </p:cNvPicPr>
          <p:nvPr/>
        </p:nvPicPr>
        <p:blipFill>
          <a:blip r:embed="rId4"/>
          <a:stretch>
            <a:fillRect/>
          </a:stretch>
        </p:blipFill>
        <p:spPr>
          <a:xfrm>
            <a:off x="476250" y="762000"/>
            <a:ext cx="8191500" cy="5524500"/>
          </a:xfrm>
          <a:prstGeom prst="rect">
            <a:avLst/>
          </a:prstGeom>
        </p:spPr>
      </p:pic>
      <p:sp>
        <p:nvSpPr>
          <p:cNvPr id="2" name="CasellaDiTesto 1"/>
          <p:cNvSpPr txBox="1"/>
          <p:nvPr/>
        </p:nvSpPr>
        <p:spPr>
          <a:xfrm>
            <a:off x="381000" y="95250"/>
            <a:ext cx="7620000" cy="952500"/>
          </a:xfrm>
          <a:prstGeom prst="rect">
            <a:avLst/>
          </a:prstGeom>
        </p:spPr>
        <p:txBody>
          <a:bodyPr lIns="91440" tIns="45720" rIns="91440" bIns="45720" rtlCol="0">
            <a:spAutoFit/>
          </a:bodyPr>
          <a:lstStyle/>
          <a:p>
            <a:pPr marL="0" marR="0" lvl="0" indent="0" algn="ctr" fontAlgn="base">
              <a:lnSpc>
                <a:spcPct val="100000"/>
              </a:lnSpc>
            </a:pPr>
            <a:r>
              <a:rPr lang="en-US" sz="2400" u="none">
                <a:solidFill>
                  <a:srgbClr val="333333">
                    <a:alpha val="20000"/>
                  </a:srgbClr>
                </a:solidFill>
                <a:latin typeface="Calibri"/>
              </a:rPr>
              <a:t> </a:t>
            </a:r>
          </a:p>
        </p:txBody>
      </p:sp>
    </p:spTree>
    <p:extLst>
      <p:ext uri="{BB962C8B-B14F-4D97-AF65-F5344CB8AC3E}">
        <p14:creationId xmlns:p14="http://schemas.microsoft.com/office/powerpoint/2010/main" val="1621694568"/>
      </p:ext>
    </p:extLst>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Words>
  <Application>Microsoft Office PowerPoint</Application>
  <PresentationFormat>Presentazione su schermo (4:3)</PresentationFormat>
  <Paragraphs>4</Paragraphs>
  <Slides>3</Slides>
  <Notes>2</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3</vt:i4>
      </vt:variant>
    </vt:vector>
  </HeadingPairs>
  <TitlesOfParts>
    <vt:vector size="5" baseType="lpstr">
      <vt:lpstr>Calibri</vt:lpstr>
      <vt:lpstr>Theme66</vt:lpstr>
      <vt:lpstr>Presentazione standard di PowerPoint</vt:lpstr>
      <vt:lpstr>Presentazione standard di PowerPoint</vt:lpstr>
      <vt:lpstr>Presentazione standard di PowerPoint</vt:lpstr>
    </vt:vector>
  </TitlesOfParts>
  <Company>Federal Reserve Bank of St. Louis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FRED Dashboard</dc:subject>
  <dc:creator>Research - Federal Reserve Bank of St. Louis</dc:creator>
  <cp:keywords/>
  <dc:description>http://fred.stlouisfed.org/graph/fredgraph.png?pp=1&amp;hires=1&amp;width=670&amp;g=m1ar
Source: _x000d_
Federal Reserve Bank of St. Louis
Release: _x000d_
Transitional Euro Country Exchange Rates
Units: _x000d_
   _x000d_
Italian Lire to One U.S. Dollar, Not Seasonally Adjusted
Frequency: _x000d_
   _x000d_
      _x000d_
          Monthly
Averages of daily figures. Noon buying rates in New York City for cable transfers payable in foreign currencies. Starting January 1999 derived using the official fixed euro conversion rates.
Federal Reserve Bank of St. Louis, _x000d_
      Italy / U.S. Foreign Exchange Rate (DISCONTINUED) [EXITUS], _x000d_
      retrieved from FRED, _x000d_
      Federal Reserve Bank of St. Louis; _x000d_
      https://fred.stlouisfed.org/series/EXITUS, _x000d_
      March 27, 2019.</dc:description>
  <cp:lastModifiedBy>Riccardo Marselli</cp:lastModifiedBy>
  <cp:revision>2</cp:revision>
  <dcterms:created xsi:type="dcterms:W3CDTF">2019-03-27T11:15:26Z</dcterms:created>
  <dcterms:modified xsi:type="dcterms:W3CDTF">2019-03-27T11:24:53Z</dcterms:modified>
  <cp:category/>
</cp:coreProperties>
</file>